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60" r:id="rId4"/>
    <p:sldId id="259" r:id="rId5"/>
    <p:sldId id="288" r:id="rId6"/>
    <p:sldId id="262" r:id="rId7"/>
    <p:sldId id="263" r:id="rId8"/>
    <p:sldId id="291" r:id="rId9"/>
    <p:sldId id="265" r:id="rId10"/>
    <p:sldId id="267" r:id="rId11"/>
    <p:sldId id="268" r:id="rId12"/>
    <p:sldId id="269" r:id="rId13"/>
    <p:sldId id="284" r:id="rId14"/>
    <p:sldId id="264" r:id="rId15"/>
    <p:sldId id="272" r:id="rId16"/>
    <p:sldId id="292" r:id="rId17"/>
    <p:sldId id="266" r:id="rId18"/>
    <p:sldId id="274" r:id="rId19"/>
    <p:sldId id="275" r:id="rId20"/>
    <p:sldId id="277" r:id="rId21"/>
    <p:sldId id="276" r:id="rId22"/>
    <p:sldId id="278" r:id="rId23"/>
    <p:sldId id="279" r:id="rId24"/>
    <p:sldId id="280" r:id="rId25"/>
    <p:sldId id="290" r:id="rId26"/>
    <p:sldId id="273" r:id="rId27"/>
    <p:sldId id="289"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t>10/21/2017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dirty="0"/>
              <a:t>10/21/2017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dirty="0"/>
              <a:t>10/21/2017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dirty="0"/>
              <a:t>10/21/2017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E5059C3-6A89-4494-99FF-5A4D6FFD50EB}" type="datetimeFigureOut">
              <a:rPr lang="en-US" dirty="0"/>
              <a:t>10/21/2017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dirty="0"/>
              <a:t>10/21/2017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dirty="0"/>
              <a:t>10/21/2017</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10/21/2017</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10/21/2017</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7D525BB-DA17-4BA0-B3C8-3AC3ABC827E6}" type="datetimeFigureOut">
              <a:rPr lang="en-US" dirty="0"/>
              <a:t>10/21/2017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16C4C9A-3960-41CF-A4E9-2A8FB932454B}" type="datetimeFigureOut">
              <a:rPr lang="en-US" dirty="0"/>
              <a:t>10/21/2017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t>10/21/2017</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v=2OIfGoNfm4w"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youtube.com/watch?v=4tKObeRwEOU"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youtube.com/watch?v=B_wPO4yC0Y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UTSECAp202w&amp;index=3&amp;list=PLC9D00325BFBBD588"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7431" y="778363"/>
            <a:ext cx="6520015" cy="2268559"/>
          </a:xfrm>
        </p:spPr>
        <p:txBody>
          <a:bodyPr/>
          <a:lstStyle/>
          <a:p>
            <a:r>
              <a:rPr lang="en-US" dirty="0" smtClean="0"/>
              <a:t>No Place for Hate</a:t>
            </a:r>
            <a:endParaRPr lang="en-US" dirty="0"/>
          </a:p>
        </p:txBody>
      </p:sp>
      <p:sp>
        <p:nvSpPr>
          <p:cNvPr id="3" name="Subtitle 2"/>
          <p:cNvSpPr>
            <a:spLocks noGrp="1"/>
          </p:cNvSpPr>
          <p:nvPr>
            <p:ph type="subTitle" idx="1"/>
          </p:nvPr>
        </p:nvSpPr>
        <p:spPr>
          <a:xfrm>
            <a:off x="243036" y="3793408"/>
            <a:ext cx="8068803" cy="2469146"/>
          </a:xfrm>
        </p:spPr>
        <p:txBody>
          <a:bodyPr>
            <a:noAutofit/>
          </a:bodyPr>
          <a:lstStyle/>
          <a:p>
            <a:r>
              <a:rPr lang="en-US" sz="3600" dirty="0" smtClean="0"/>
              <a:t>First Colony Middle </a:t>
            </a:r>
            <a:r>
              <a:rPr lang="en-US" sz="3600" dirty="0" smtClean="0"/>
              <a:t>School</a:t>
            </a:r>
          </a:p>
          <a:p>
            <a:r>
              <a:rPr lang="en-US" sz="3600" dirty="0" smtClean="0"/>
              <a:t>Bobcat Time: Monday</a:t>
            </a:r>
          </a:p>
          <a:p>
            <a:r>
              <a:rPr lang="en-US" sz="3600" dirty="0" smtClean="0"/>
              <a:t>October is National Bullying Awareness Month</a:t>
            </a:r>
            <a:endParaRPr lang="en-US" sz="3600" dirty="0"/>
          </a:p>
        </p:txBody>
      </p:sp>
      <p:pic>
        <p:nvPicPr>
          <p:cNvPr id="5" name="Picture 4" descr="Wheatland, the town that time forgot | Free Range Longmon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4349" y="553791"/>
            <a:ext cx="2522030" cy="2717705"/>
          </a:xfrm>
          <a:prstGeom prst="rect">
            <a:avLst/>
          </a:prstGeom>
        </p:spPr>
      </p:pic>
      <p:pic>
        <p:nvPicPr>
          <p:cNvPr id="6" name="Picture 5"/>
          <p:cNvPicPr>
            <a:picLocks noChangeAspect="1"/>
          </p:cNvPicPr>
          <p:nvPr/>
        </p:nvPicPr>
        <p:blipFill>
          <a:blip r:embed="rId3"/>
          <a:stretch>
            <a:fillRect/>
          </a:stretch>
        </p:blipFill>
        <p:spPr>
          <a:xfrm>
            <a:off x="8944567" y="3793408"/>
            <a:ext cx="3247433" cy="1826681"/>
          </a:xfrm>
          <a:prstGeom prst="rect">
            <a:avLst/>
          </a:prstGeom>
        </p:spPr>
      </p:pic>
    </p:spTree>
    <p:extLst>
      <p:ext uri="{BB962C8B-B14F-4D97-AF65-F5344CB8AC3E}">
        <p14:creationId xmlns:p14="http://schemas.microsoft.com/office/powerpoint/2010/main" val="7447452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4839" y="460326"/>
            <a:ext cx="7958331" cy="1077229"/>
          </a:xfrm>
        </p:spPr>
        <p:txBody>
          <a:bodyPr/>
          <a:lstStyle/>
          <a:p>
            <a:r>
              <a:rPr lang="en-US" dirty="0" smtClean="0"/>
              <a:t>No Place For Hate: Bullying Awareness</a:t>
            </a:r>
            <a:endParaRPr lang="en-US" dirty="0"/>
          </a:p>
        </p:txBody>
      </p:sp>
      <p:sp>
        <p:nvSpPr>
          <p:cNvPr id="3" name="Content Placeholder 2"/>
          <p:cNvSpPr>
            <a:spLocks noGrp="1"/>
          </p:cNvSpPr>
          <p:nvPr>
            <p:ph idx="1"/>
          </p:nvPr>
        </p:nvSpPr>
        <p:spPr>
          <a:xfrm>
            <a:off x="1030310" y="2052116"/>
            <a:ext cx="9539829" cy="3997828"/>
          </a:xfrm>
        </p:spPr>
        <p:txBody>
          <a:bodyPr>
            <a:noAutofit/>
          </a:bodyPr>
          <a:lstStyle/>
          <a:p>
            <a:r>
              <a:rPr lang="en-US" sz="2400" dirty="0"/>
              <a:t>Bullying is a phrase we hear regularly and often: in the media, on TV shows and movies, in schools and in conversations among both adults and children. </a:t>
            </a:r>
            <a:endParaRPr lang="en-US" sz="2400" dirty="0" smtClean="0"/>
          </a:p>
          <a:p>
            <a:r>
              <a:rPr lang="en-US" sz="2400" dirty="0" smtClean="0"/>
              <a:t>Parents</a:t>
            </a:r>
            <a:r>
              <a:rPr lang="en-US" sz="2400" dirty="0"/>
              <a:t>, students and schools are rightfully worried about bullying</a:t>
            </a:r>
            <a:r>
              <a:rPr lang="en-US" sz="2400" dirty="0" smtClean="0"/>
              <a:t>.</a:t>
            </a:r>
          </a:p>
          <a:p>
            <a:r>
              <a:rPr lang="en-US" sz="2400" dirty="0" smtClean="0"/>
              <a:t>In </a:t>
            </a:r>
            <a:r>
              <a:rPr lang="en-US" sz="2400" dirty="0"/>
              <a:t>the U.S., 22% of students age 12-18 report being bullied at school and 28% of young people will experience cyberbullying over the course of their lifetime.</a:t>
            </a:r>
            <a:endParaRPr lang="en-US" sz="2400" dirty="0"/>
          </a:p>
        </p:txBody>
      </p:sp>
    </p:spTree>
    <p:extLst>
      <p:ext uri="{BB962C8B-B14F-4D97-AF65-F5344CB8AC3E}">
        <p14:creationId xmlns:p14="http://schemas.microsoft.com/office/powerpoint/2010/main" val="5336536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Bullying Defined</a:t>
            </a:r>
            <a:endParaRPr lang="en-US" dirty="0"/>
          </a:p>
        </p:txBody>
      </p:sp>
      <p:sp>
        <p:nvSpPr>
          <p:cNvPr id="3" name="Content Placeholder 2"/>
          <p:cNvSpPr>
            <a:spLocks noGrp="1"/>
          </p:cNvSpPr>
          <p:nvPr>
            <p:ph idx="1"/>
          </p:nvPr>
        </p:nvSpPr>
        <p:spPr>
          <a:xfrm>
            <a:off x="1442434" y="1717265"/>
            <a:ext cx="9127705" cy="3997828"/>
          </a:xfrm>
        </p:spPr>
        <p:txBody>
          <a:bodyPr>
            <a:noAutofit/>
          </a:bodyPr>
          <a:lstStyle/>
          <a:p>
            <a:pPr marL="6160" indent="0" fontAlgn="base">
              <a:buNone/>
            </a:pPr>
            <a:r>
              <a:rPr lang="en-US" sz="2400" u="sng" dirty="0" smtClean="0"/>
              <a:t>Bullying:</a:t>
            </a:r>
            <a:endParaRPr lang="en-US" sz="2400" u="sng" dirty="0"/>
          </a:p>
          <a:p>
            <a:pPr fontAlgn="base"/>
            <a:r>
              <a:rPr lang="en-US" sz="2400" i="1" dirty="0"/>
              <a:t>The</a:t>
            </a:r>
            <a:r>
              <a:rPr lang="en-US" sz="2400" b="1" i="1" dirty="0"/>
              <a:t> repeated </a:t>
            </a:r>
            <a:r>
              <a:rPr lang="en-US" sz="2400" b="1" i="1" dirty="0" smtClean="0"/>
              <a:t>action</a:t>
            </a:r>
            <a:r>
              <a:rPr lang="en-US" sz="2400" i="1" dirty="0"/>
              <a:t> or threats of action directed toward a person by one or more people who have or are perceived to have</a:t>
            </a:r>
            <a:r>
              <a:rPr lang="en-US" sz="2400" b="1" i="1" dirty="0"/>
              <a:t> more power or status</a:t>
            </a:r>
            <a:r>
              <a:rPr lang="en-US" sz="2400" i="1" dirty="0"/>
              <a:t> than their target in order to </a:t>
            </a:r>
            <a:r>
              <a:rPr lang="en-US" sz="2400" b="1" i="1" dirty="0"/>
              <a:t>cause fear, distress or harm.</a:t>
            </a:r>
            <a:r>
              <a:rPr lang="en-US" sz="2400" i="1" dirty="0"/>
              <a:t> Bullying can be physical, verbal, psychological or any combination of these three.</a:t>
            </a:r>
            <a:endParaRPr lang="en-US" sz="2400" dirty="0"/>
          </a:p>
          <a:p>
            <a:pPr fontAlgn="base"/>
            <a:r>
              <a:rPr lang="en-US" sz="2400" i="1" dirty="0" smtClean="0"/>
              <a:t>When </a:t>
            </a:r>
            <a:r>
              <a:rPr lang="en-US" sz="2400" i="1" dirty="0"/>
              <a:t>a person or a group behaves in ways—on purpose and over and over—that make someone feel hurt, afraid or embarrassed.</a:t>
            </a:r>
            <a:endParaRPr lang="en-US" sz="2400" dirty="0"/>
          </a:p>
          <a:p>
            <a:endParaRPr lang="en-US" sz="2400" b="1" dirty="0"/>
          </a:p>
        </p:txBody>
      </p:sp>
    </p:spTree>
    <p:extLst>
      <p:ext uri="{BB962C8B-B14F-4D97-AF65-F5344CB8AC3E}">
        <p14:creationId xmlns:p14="http://schemas.microsoft.com/office/powerpoint/2010/main" val="35513187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Bullying Defined</a:t>
            </a:r>
            <a:endParaRPr lang="en-US" dirty="0"/>
          </a:p>
        </p:txBody>
      </p:sp>
      <p:sp>
        <p:nvSpPr>
          <p:cNvPr id="3" name="Content Placeholder 2"/>
          <p:cNvSpPr>
            <a:spLocks noGrp="1"/>
          </p:cNvSpPr>
          <p:nvPr>
            <p:ph idx="1"/>
          </p:nvPr>
        </p:nvSpPr>
        <p:spPr>
          <a:xfrm>
            <a:off x="1442434" y="2052116"/>
            <a:ext cx="9127705" cy="3997828"/>
          </a:xfrm>
        </p:spPr>
        <p:txBody>
          <a:bodyPr>
            <a:noAutofit/>
          </a:bodyPr>
          <a:lstStyle/>
          <a:p>
            <a:r>
              <a:rPr lang="en-US" sz="2800" dirty="0"/>
              <a:t>It is important to distinguish bullying from other unkind, mean and harmful behavior. </a:t>
            </a:r>
            <a:endParaRPr lang="en-US" sz="2800" dirty="0" smtClean="0"/>
          </a:p>
          <a:p>
            <a:r>
              <a:rPr lang="en-US" sz="2800" dirty="0" smtClean="0"/>
              <a:t>Calling </a:t>
            </a:r>
            <a:r>
              <a:rPr lang="en-US" sz="2800" dirty="0"/>
              <a:t>someone a name or pushing someone once, being rude or having an argument with someone is not bullying. </a:t>
            </a:r>
            <a:endParaRPr lang="en-US" sz="2800" dirty="0" smtClean="0"/>
          </a:p>
          <a:p>
            <a:r>
              <a:rPr lang="en-US" sz="2800" dirty="0" smtClean="0"/>
              <a:t>These </a:t>
            </a:r>
            <a:r>
              <a:rPr lang="en-US" sz="2800" dirty="0"/>
              <a:t>behaviors should be </a:t>
            </a:r>
            <a:r>
              <a:rPr lang="en-US" sz="2800" dirty="0" smtClean="0"/>
              <a:t>addressed, </a:t>
            </a:r>
            <a:r>
              <a:rPr lang="en-US" sz="2800" dirty="0"/>
              <a:t>but may have different consequences and interventions, which is why the distinction is critical. </a:t>
            </a:r>
            <a:endParaRPr lang="en-US" sz="2800" dirty="0" smtClean="0"/>
          </a:p>
          <a:p>
            <a:endParaRPr lang="en-US" sz="2800" b="1" dirty="0"/>
          </a:p>
        </p:txBody>
      </p:sp>
    </p:spTree>
    <p:extLst>
      <p:ext uri="{BB962C8B-B14F-4D97-AF65-F5344CB8AC3E}">
        <p14:creationId xmlns:p14="http://schemas.microsoft.com/office/powerpoint/2010/main" val="24379425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Bullying Defined</a:t>
            </a:r>
            <a:endParaRPr lang="en-US" dirty="0"/>
          </a:p>
        </p:txBody>
      </p:sp>
      <p:sp>
        <p:nvSpPr>
          <p:cNvPr id="3" name="Content Placeholder 2"/>
          <p:cNvSpPr>
            <a:spLocks noGrp="1"/>
          </p:cNvSpPr>
          <p:nvPr>
            <p:ph idx="1"/>
          </p:nvPr>
        </p:nvSpPr>
        <p:spPr>
          <a:xfrm>
            <a:off x="1442434" y="1743023"/>
            <a:ext cx="9127705" cy="3997828"/>
          </a:xfrm>
        </p:spPr>
        <p:txBody>
          <a:bodyPr>
            <a:noAutofit/>
          </a:bodyPr>
          <a:lstStyle/>
          <a:p>
            <a:r>
              <a:rPr lang="en-US" sz="3200" dirty="0" smtClean="0"/>
              <a:t>To </a:t>
            </a:r>
            <a:r>
              <a:rPr lang="en-US" sz="3200" dirty="0"/>
              <a:t>be defined as bullying, all three components must be present: </a:t>
            </a:r>
            <a:endParaRPr lang="en-US" sz="3200" dirty="0" smtClean="0"/>
          </a:p>
          <a:p>
            <a:pPr marL="457010" lvl="1" indent="0">
              <a:buNone/>
            </a:pPr>
            <a:r>
              <a:rPr lang="en-US" sz="2800" dirty="0" smtClean="0"/>
              <a:t>(1</a:t>
            </a:r>
            <a:r>
              <a:rPr lang="en-US" sz="2800" dirty="0"/>
              <a:t>) repeated actions or threats, </a:t>
            </a:r>
            <a:endParaRPr lang="en-US" sz="2800" dirty="0" smtClean="0"/>
          </a:p>
          <a:p>
            <a:pPr marL="457010" lvl="1" indent="0">
              <a:buNone/>
            </a:pPr>
            <a:r>
              <a:rPr lang="en-US" sz="2800" dirty="0" smtClean="0"/>
              <a:t>(</a:t>
            </a:r>
            <a:r>
              <a:rPr lang="en-US" sz="2800" dirty="0"/>
              <a:t>2) a power imbalance and </a:t>
            </a:r>
            <a:endParaRPr lang="en-US" sz="2800" dirty="0" smtClean="0"/>
          </a:p>
          <a:p>
            <a:pPr marL="457010" lvl="1" indent="0">
              <a:buNone/>
            </a:pPr>
            <a:r>
              <a:rPr lang="en-US" sz="2800" dirty="0" smtClean="0"/>
              <a:t>(</a:t>
            </a:r>
            <a:r>
              <a:rPr lang="en-US" sz="2800" dirty="0"/>
              <a:t>3) intention to cause harm. If bullying is identified correctly, there are various ways to address it.</a:t>
            </a:r>
            <a:endParaRPr lang="en-US" sz="3200" b="1" dirty="0"/>
          </a:p>
        </p:txBody>
      </p:sp>
    </p:spTree>
    <p:extLst>
      <p:ext uri="{BB962C8B-B14F-4D97-AF65-F5344CB8AC3E}">
        <p14:creationId xmlns:p14="http://schemas.microsoft.com/office/powerpoint/2010/main" val="16898483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6354" y="460327"/>
            <a:ext cx="7958331" cy="1077229"/>
          </a:xfrm>
        </p:spPr>
        <p:txBody>
          <a:bodyPr/>
          <a:lstStyle/>
          <a:p>
            <a:r>
              <a:rPr lang="en-US" dirty="0"/>
              <a:t>ADL’s No Place for Hate</a:t>
            </a:r>
            <a:r>
              <a:rPr lang="en-US" baseline="30000" dirty="0"/>
              <a:t>®</a:t>
            </a:r>
            <a:endParaRPr lang="en-US" dirty="0"/>
          </a:p>
        </p:txBody>
      </p:sp>
      <p:sp>
        <p:nvSpPr>
          <p:cNvPr id="3" name="Content Placeholder 2"/>
          <p:cNvSpPr>
            <a:spLocks noGrp="1"/>
          </p:cNvSpPr>
          <p:nvPr>
            <p:ph idx="1"/>
          </p:nvPr>
        </p:nvSpPr>
        <p:spPr>
          <a:xfrm>
            <a:off x="1094705" y="1378039"/>
            <a:ext cx="5780538" cy="4505074"/>
          </a:xfrm>
        </p:spPr>
        <p:txBody>
          <a:bodyPr>
            <a:noAutofit/>
          </a:bodyPr>
          <a:lstStyle/>
          <a:p>
            <a:pPr marL="6160" indent="0" fontAlgn="base">
              <a:buNone/>
            </a:pPr>
            <a:r>
              <a:rPr lang="en-US" sz="2400" dirty="0" smtClean="0"/>
              <a:t>Let’s focus on the effect of the words we use and how they can hurt people.</a:t>
            </a:r>
          </a:p>
          <a:p>
            <a:pPr marL="6160" indent="0" fontAlgn="base">
              <a:buNone/>
            </a:pPr>
            <a:r>
              <a:rPr lang="en-US" sz="2400" dirty="0" smtClean="0"/>
              <a:t>View th</a:t>
            </a:r>
            <a:r>
              <a:rPr lang="en-US" sz="2400" dirty="0" smtClean="0"/>
              <a:t>e following v</a:t>
            </a:r>
            <a:r>
              <a:rPr lang="en-US" sz="2400" dirty="0" smtClean="0"/>
              <a:t>ideo: “The Power of Words” </a:t>
            </a:r>
          </a:p>
          <a:p>
            <a:pPr marL="6160" indent="0" fontAlgn="base">
              <a:buNone/>
            </a:pPr>
            <a:r>
              <a:rPr lang="en-US" sz="2400" u="sng" dirty="0">
                <a:hlinkClick r:id="rId2"/>
              </a:rPr>
              <a:t>https://</a:t>
            </a:r>
            <a:r>
              <a:rPr lang="en-US" sz="2400" u="sng" dirty="0" smtClean="0">
                <a:hlinkClick r:id="rId2"/>
              </a:rPr>
              <a:t>www.youtube.com/watch?v=2OIfGoNfm4w</a:t>
            </a:r>
            <a:endParaRPr lang="en-US" sz="2400" u="sng" dirty="0" smtClean="0"/>
          </a:p>
          <a:p>
            <a:pPr marL="6160" indent="0" fontAlgn="base">
              <a:buNone/>
            </a:pPr>
            <a:endParaRPr lang="en-US" sz="2400" u="sng" dirty="0"/>
          </a:p>
        </p:txBody>
      </p:sp>
      <p:pic>
        <p:nvPicPr>
          <p:cNvPr id="4" name="Picture 3"/>
          <p:cNvPicPr>
            <a:picLocks noChangeAspect="1"/>
          </p:cNvPicPr>
          <p:nvPr/>
        </p:nvPicPr>
        <p:blipFill>
          <a:blip r:embed="rId3"/>
          <a:stretch>
            <a:fillRect/>
          </a:stretch>
        </p:blipFill>
        <p:spPr>
          <a:xfrm>
            <a:off x="7443986" y="1168664"/>
            <a:ext cx="3280699" cy="5281693"/>
          </a:xfrm>
          <a:prstGeom prst="rect">
            <a:avLst/>
          </a:prstGeom>
        </p:spPr>
      </p:pic>
    </p:spTree>
    <p:extLst>
      <p:ext uri="{BB962C8B-B14F-4D97-AF65-F5344CB8AC3E}">
        <p14:creationId xmlns:p14="http://schemas.microsoft.com/office/powerpoint/2010/main" val="4936612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628" y="292901"/>
            <a:ext cx="7958331" cy="1077229"/>
          </a:xfrm>
        </p:spPr>
        <p:txBody>
          <a:bodyPr/>
          <a:lstStyle/>
          <a:p>
            <a:r>
              <a:rPr lang="en-US" dirty="0" smtClean="0"/>
              <a:t>Discussion Questions</a:t>
            </a:r>
            <a:endParaRPr lang="en-US" dirty="0"/>
          </a:p>
        </p:txBody>
      </p:sp>
      <p:sp>
        <p:nvSpPr>
          <p:cNvPr id="3" name="Content Placeholder 2"/>
          <p:cNvSpPr>
            <a:spLocks noGrp="1"/>
          </p:cNvSpPr>
          <p:nvPr>
            <p:ph idx="1"/>
          </p:nvPr>
        </p:nvSpPr>
        <p:spPr>
          <a:xfrm>
            <a:off x="1365161" y="991673"/>
            <a:ext cx="9204978" cy="5058271"/>
          </a:xfrm>
        </p:spPr>
        <p:txBody>
          <a:bodyPr>
            <a:normAutofit/>
          </a:bodyPr>
          <a:lstStyle/>
          <a:p>
            <a:pPr fontAlgn="base"/>
            <a:r>
              <a:rPr lang="en-US" sz="2400" dirty="0"/>
              <a:t>Do you know what bullying is? How is it different than mean behavior?</a:t>
            </a:r>
          </a:p>
          <a:p>
            <a:pPr fontAlgn="base"/>
            <a:r>
              <a:rPr lang="en-US" sz="2400" dirty="0" smtClean="0"/>
              <a:t>Have </a:t>
            </a:r>
            <a:r>
              <a:rPr lang="en-US" sz="2400" dirty="0"/>
              <a:t>you ever experienced </a:t>
            </a:r>
            <a:r>
              <a:rPr lang="en-US" sz="2400" dirty="0" smtClean="0"/>
              <a:t>bullying</a:t>
            </a:r>
            <a:r>
              <a:rPr lang="en-US" sz="2400" dirty="0"/>
              <a:t>? Can you tell me more about it?</a:t>
            </a:r>
          </a:p>
          <a:p>
            <a:pPr fontAlgn="base"/>
            <a:r>
              <a:rPr lang="en-US" sz="2400" dirty="0" smtClean="0"/>
              <a:t>What </a:t>
            </a:r>
            <a:r>
              <a:rPr lang="en-US" sz="2400" dirty="0"/>
              <a:t>do students do when they see bullying take place in school? </a:t>
            </a:r>
          </a:p>
        </p:txBody>
      </p:sp>
    </p:spTree>
    <p:extLst>
      <p:ext uri="{BB962C8B-B14F-4D97-AF65-F5344CB8AC3E}">
        <p14:creationId xmlns:p14="http://schemas.microsoft.com/office/powerpoint/2010/main" val="8074382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628" y="292901"/>
            <a:ext cx="7958331" cy="1077229"/>
          </a:xfrm>
        </p:spPr>
        <p:txBody>
          <a:bodyPr/>
          <a:lstStyle/>
          <a:p>
            <a:r>
              <a:rPr lang="en-US" dirty="0" smtClean="0"/>
              <a:t>That’s Not Funny</a:t>
            </a:r>
            <a:br>
              <a:rPr lang="en-US" dirty="0" smtClean="0"/>
            </a:br>
            <a:r>
              <a:rPr lang="en-US" dirty="0" smtClean="0"/>
              <a:t>Bullying Awareness Activity</a:t>
            </a:r>
            <a:endParaRPr lang="en-US" dirty="0"/>
          </a:p>
        </p:txBody>
      </p:sp>
      <p:sp>
        <p:nvSpPr>
          <p:cNvPr id="3" name="Content Placeholder 2"/>
          <p:cNvSpPr>
            <a:spLocks noGrp="1"/>
          </p:cNvSpPr>
          <p:nvPr>
            <p:ph idx="1"/>
          </p:nvPr>
        </p:nvSpPr>
        <p:spPr>
          <a:xfrm>
            <a:off x="1403797" y="1197735"/>
            <a:ext cx="9204978" cy="5058271"/>
          </a:xfrm>
        </p:spPr>
        <p:txBody>
          <a:bodyPr>
            <a:normAutofit/>
          </a:bodyPr>
          <a:lstStyle/>
          <a:p>
            <a:pPr fontAlgn="base"/>
            <a:r>
              <a:rPr lang="en-US" sz="2400" dirty="0" smtClean="0"/>
              <a:t>On a piece of paper about the size of a notecard write something mean that someone has said to you that you didn’t like. Or perhaps write something that you said about someone else. You do not have to put your name on it.</a:t>
            </a:r>
          </a:p>
          <a:p>
            <a:pPr fontAlgn="base"/>
            <a:r>
              <a:rPr lang="en-US" sz="2400" dirty="0" smtClean="0"/>
              <a:t>If possible, find a spot in the classroom where you can tape these on a wall, possibly by your teacher’s desk. </a:t>
            </a:r>
            <a:endParaRPr lang="en-US" sz="2400" dirty="0"/>
          </a:p>
          <a:p>
            <a:pPr fontAlgn="base"/>
            <a:r>
              <a:rPr lang="en-US" sz="2400" dirty="0" smtClean="0"/>
              <a:t>If not, just keep these…we will use them during Bobcat Time tomorrow. </a:t>
            </a:r>
          </a:p>
          <a:p>
            <a:pPr fontAlgn="base"/>
            <a:endParaRPr lang="en-US" sz="2400" dirty="0"/>
          </a:p>
        </p:txBody>
      </p:sp>
    </p:spTree>
    <p:extLst>
      <p:ext uri="{BB962C8B-B14F-4D97-AF65-F5344CB8AC3E}">
        <p14:creationId xmlns:p14="http://schemas.microsoft.com/office/powerpoint/2010/main" val="36431111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57269" y="3271496"/>
            <a:ext cx="6520015" cy="2268559"/>
          </a:xfrm>
        </p:spPr>
        <p:txBody>
          <a:bodyPr/>
          <a:lstStyle/>
          <a:p>
            <a:r>
              <a:rPr lang="en-US" dirty="0" smtClean="0"/>
              <a:t>No Place for Hate</a:t>
            </a:r>
            <a:endParaRPr lang="en-US" dirty="0"/>
          </a:p>
        </p:txBody>
      </p:sp>
      <p:sp>
        <p:nvSpPr>
          <p:cNvPr id="3" name="Subtitle 2"/>
          <p:cNvSpPr>
            <a:spLocks noGrp="1"/>
          </p:cNvSpPr>
          <p:nvPr>
            <p:ph type="subTitle" idx="1"/>
          </p:nvPr>
        </p:nvSpPr>
        <p:spPr>
          <a:xfrm>
            <a:off x="2708172" y="4680813"/>
            <a:ext cx="5901829" cy="1160213"/>
          </a:xfrm>
        </p:spPr>
        <p:txBody>
          <a:bodyPr>
            <a:noAutofit/>
          </a:bodyPr>
          <a:lstStyle/>
          <a:p>
            <a:r>
              <a:rPr lang="en-US" sz="3600" dirty="0" smtClean="0"/>
              <a:t>First Colony Middle </a:t>
            </a:r>
            <a:r>
              <a:rPr lang="en-US" sz="3600" dirty="0" smtClean="0"/>
              <a:t>School</a:t>
            </a:r>
          </a:p>
          <a:p>
            <a:r>
              <a:rPr lang="en-US" sz="3600" dirty="0" smtClean="0"/>
              <a:t>Bobcat Time: Wednesday</a:t>
            </a:r>
            <a:endParaRPr lang="en-US" sz="3600" dirty="0"/>
          </a:p>
        </p:txBody>
      </p:sp>
      <p:pic>
        <p:nvPicPr>
          <p:cNvPr id="5" name="Picture 4" descr="Wheatland, the town that time forgot | Free Range Longmon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4349" y="553791"/>
            <a:ext cx="2522030" cy="2717705"/>
          </a:xfrm>
          <a:prstGeom prst="rect">
            <a:avLst/>
          </a:prstGeom>
        </p:spPr>
      </p:pic>
      <p:pic>
        <p:nvPicPr>
          <p:cNvPr id="6" name="Picture 5"/>
          <p:cNvPicPr>
            <a:picLocks noChangeAspect="1"/>
          </p:cNvPicPr>
          <p:nvPr/>
        </p:nvPicPr>
        <p:blipFill>
          <a:blip r:embed="rId3"/>
          <a:stretch>
            <a:fillRect/>
          </a:stretch>
        </p:blipFill>
        <p:spPr>
          <a:xfrm>
            <a:off x="8944567" y="3793408"/>
            <a:ext cx="3247433" cy="1826681"/>
          </a:xfrm>
          <a:prstGeom prst="rect">
            <a:avLst/>
          </a:prstGeom>
        </p:spPr>
      </p:pic>
      <p:pic>
        <p:nvPicPr>
          <p:cNvPr id="7" name="Picture 6"/>
          <p:cNvPicPr>
            <a:picLocks noChangeAspect="1"/>
          </p:cNvPicPr>
          <p:nvPr/>
        </p:nvPicPr>
        <p:blipFill>
          <a:blip r:embed="rId4"/>
          <a:stretch>
            <a:fillRect/>
          </a:stretch>
        </p:blipFill>
        <p:spPr>
          <a:xfrm>
            <a:off x="1233048" y="154453"/>
            <a:ext cx="4426039" cy="2489647"/>
          </a:xfrm>
          <a:prstGeom prst="rect">
            <a:avLst/>
          </a:prstGeom>
        </p:spPr>
      </p:pic>
    </p:spTree>
    <p:extLst>
      <p:ext uri="{BB962C8B-B14F-4D97-AF65-F5344CB8AC3E}">
        <p14:creationId xmlns:p14="http://schemas.microsoft.com/office/powerpoint/2010/main" val="9154956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Be An Ally: Six Simple Ways</a:t>
            </a:r>
            <a:br>
              <a:rPr lang="en-US" b="1" dirty="0"/>
            </a:br>
            <a:endParaRPr lang="en-US" dirty="0"/>
          </a:p>
        </p:txBody>
      </p:sp>
      <p:sp>
        <p:nvSpPr>
          <p:cNvPr id="3" name="Content Placeholder 2"/>
          <p:cNvSpPr>
            <a:spLocks noGrp="1"/>
          </p:cNvSpPr>
          <p:nvPr>
            <p:ph idx="1"/>
          </p:nvPr>
        </p:nvSpPr>
        <p:spPr>
          <a:xfrm>
            <a:off x="1176619" y="2106523"/>
            <a:ext cx="5507518" cy="3997828"/>
          </a:xfrm>
        </p:spPr>
        <p:txBody>
          <a:bodyPr>
            <a:normAutofit lnSpcReduction="10000"/>
          </a:bodyPr>
          <a:lstStyle/>
          <a:p>
            <a:r>
              <a:rPr lang="en-US" sz="2800" dirty="0" smtClean="0"/>
              <a:t>Here are some simple things you can do to be an ally to targets of name-calling and bullying.</a:t>
            </a:r>
          </a:p>
          <a:p>
            <a:r>
              <a:rPr lang="en-US" sz="2800" dirty="0" smtClean="0"/>
              <a:t>Remember—always think about your safety first when deciding the best way to respond.</a:t>
            </a:r>
            <a:endParaRPr lang="en-US" sz="2800" dirty="0"/>
          </a:p>
        </p:txBody>
      </p:sp>
      <p:pic>
        <p:nvPicPr>
          <p:cNvPr id="4" name="Picture 3"/>
          <p:cNvPicPr>
            <a:picLocks noChangeAspect="1"/>
          </p:cNvPicPr>
          <p:nvPr/>
        </p:nvPicPr>
        <p:blipFill>
          <a:blip r:embed="rId2"/>
          <a:stretch>
            <a:fillRect/>
          </a:stretch>
        </p:blipFill>
        <p:spPr>
          <a:xfrm>
            <a:off x="7109811" y="1748736"/>
            <a:ext cx="4047318" cy="3896798"/>
          </a:xfrm>
          <a:prstGeom prst="rect">
            <a:avLst/>
          </a:prstGeom>
        </p:spPr>
      </p:pic>
    </p:spTree>
    <p:extLst>
      <p:ext uri="{BB962C8B-B14F-4D97-AF65-F5344CB8AC3E}">
        <p14:creationId xmlns:p14="http://schemas.microsoft.com/office/powerpoint/2010/main" val="28058004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Be An Ally: Six Simple Ways</a:t>
            </a:r>
            <a:br>
              <a:rPr lang="en-US" b="1" dirty="0"/>
            </a:br>
            <a:endParaRPr lang="en-US" dirty="0"/>
          </a:p>
        </p:txBody>
      </p:sp>
      <p:sp>
        <p:nvSpPr>
          <p:cNvPr id="3" name="Content Placeholder 2"/>
          <p:cNvSpPr>
            <a:spLocks noGrp="1"/>
          </p:cNvSpPr>
          <p:nvPr>
            <p:ph idx="1"/>
          </p:nvPr>
        </p:nvSpPr>
        <p:spPr>
          <a:xfrm>
            <a:off x="1107583" y="2052116"/>
            <a:ext cx="9462556" cy="3997828"/>
          </a:xfrm>
        </p:spPr>
        <p:txBody>
          <a:bodyPr/>
          <a:lstStyle/>
          <a:p>
            <a:pPr marL="6160" indent="0" fontAlgn="base">
              <a:buNone/>
            </a:pPr>
            <a:r>
              <a:rPr lang="en-US" sz="2800" b="1" dirty="0"/>
              <a:t>1. </a:t>
            </a:r>
            <a:r>
              <a:rPr lang="en-US" sz="2800" b="1" dirty="0">
                <a:solidFill>
                  <a:srgbClr val="FFFF00"/>
                </a:solidFill>
              </a:rPr>
              <a:t>Support targets, whether you know them or not.</a:t>
            </a:r>
          </a:p>
          <a:p>
            <a:pPr marL="6160" indent="0" fontAlgn="base">
              <a:buNone/>
            </a:pPr>
            <a:r>
              <a:rPr lang="en-US" sz="2800" dirty="0"/>
              <a:t>Show compassion and encouragement to those who are the targets of bullying behavior by asking if they’re okay, going with them to get help and letting them know you are there for them. </a:t>
            </a:r>
            <a:endParaRPr lang="en-US" dirty="0"/>
          </a:p>
        </p:txBody>
      </p:sp>
    </p:spTree>
    <p:extLst>
      <p:ext uri="{BB962C8B-B14F-4D97-AF65-F5344CB8AC3E}">
        <p14:creationId xmlns:p14="http://schemas.microsoft.com/office/powerpoint/2010/main" val="25117650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1808" y="730782"/>
            <a:ext cx="7958331" cy="1077229"/>
          </a:xfrm>
        </p:spPr>
        <p:txBody>
          <a:bodyPr/>
          <a:lstStyle/>
          <a:p>
            <a:r>
              <a:rPr lang="en-US" dirty="0" smtClean="0"/>
              <a:t>Anti-Defamation League </a:t>
            </a:r>
            <a:br>
              <a:rPr lang="en-US" dirty="0" smtClean="0"/>
            </a:br>
            <a:r>
              <a:rPr lang="en-US" dirty="0" smtClean="0"/>
              <a:t>Who are we?</a:t>
            </a:r>
            <a:endParaRPr lang="en-US" dirty="0"/>
          </a:p>
        </p:txBody>
      </p:sp>
      <p:sp>
        <p:nvSpPr>
          <p:cNvPr id="3" name="Content Placeholder 2"/>
          <p:cNvSpPr>
            <a:spLocks noGrp="1"/>
          </p:cNvSpPr>
          <p:nvPr>
            <p:ph idx="1"/>
          </p:nvPr>
        </p:nvSpPr>
        <p:spPr>
          <a:xfrm>
            <a:off x="1854558" y="2052116"/>
            <a:ext cx="8715581" cy="3997828"/>
          </a:xfrm>
        </p:spPr>
        <p:txBody>
          <a:bodyPr>
            <a:noAutofit/>
          </a:bodyPr>
          <a:lstStyle/>
          <a:p>
            <a:pPr fontAlgn="base"/>
            <a:r>
              <a:rPr lang="en-US" sz="2800" dirty="0" smtClean="0"/>
              <a:t>We are </a:t>
            </a:r>
            <a:r>
              <a:rPr lang="en-US" sz="2800" dirty="0"/>
              <a:t>activists, educators and experts. We fight anti-Semitism and all forms of hate. </a:t>
            </a:r>
            <a:endParaRPr lang="en-US" sz="2800" dirty="0" smtClean="0"/>
          </a:p>
          <a:p>
            <a:pPr fontAlgn="base"/>
            <a:r>
              <a:rPr lang="en-US" sz="2800" dirty="0" smtClean="0"/>
              <a:t>We </a:t>
            </a:r>
            <a:r>
              <a:rPr lang="en-US" sz="2800" dirty="0"/>
              <a:t>help shape laws locally and </a:t>
            </a:r>
            <a:r>
              <a:rPr lang="en-US" sz="2800" dirty="0" smtClean="0"/>
              <a:t>nationally.</a:t>
            </a:r>
            <a:endParaRPr lang="en-US" sz="2800" dirty="0" smtClean="0"/>
          </a:p>
          <a:p>
            <a:pPr fontAlgn="base"/>
            <a:r>
              <a:rPr lang="en-US" sz="2800" dirty="0" smtClean="0"/>
              <a:t>We </a:t>
            </a:r>
            <a:r>
              <a:rPr lang="en-US" sz="2800" dirty="0"/>
              <a:t>work with students to respect inclusion and to challenge bias and </a:t>
            </a:r>
            <a:r>
              <a:rPr lang="en-US" sz="2800" dirty="0" smtClean="0"/>
              <a:t>bullying. </a:t>
            </a:r>
            <a:endParaRPr lang="en-US" sz="2800" dirty="0" smtClean="0"/>
          </a:p>
        </p:txBody>
      </p:sp>
      <p:pic>
        <p:nvPicPr>
          <p:cNvPr id="4" name="Picture 3" descr="A Culture of Narcissism, Part II: Cyberbullying and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7786" y="171829"/>
            <a:ext cx="3292699" cy="2195133"/>
          </a:xfrm>
          <a:prstGeom prst="rect">
            <a:avLst/>
          </a:prstGeom>
        </p:spPr>
      </p:pic>
    </p:spTree>
    <p:extLst>
      <p:ext uri="{BB962C8B-B14F-4D97-AF65-F5344CB8AC3E}">
        <p14:creationId xmlns:p14="http://schemas.microsoft.com/office/powerpoint/2010/main" val="9885454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Be An Ally: Six Simple Ways</a:t>
            </a:r>
            <a:br>
              <a:rPr lang="en-US" b="1" dirty="0"/>
            </a:br>
            <a:endParaRPr lang="en-US" dirty="0"/>
          </a:p>
        </p:txBody>
      </p:sp>
      <p:sp>
        <p:nvSpPr>
          <p:cNvPr id="3" name="Content Placeholder 2"/>
          <p:cNvSpPr>
            <a:spLocks noGrp="1"/>
          </p:cNvSpPr>
          <p:nvPr>
            <p:ph idx="1"/>
          </p:nvPr>
        </p:nvSpPr>
        <p:spPr>
          <a:xfrm>
            <a:off x="1107583" y="1885285"/>
            <a:ext cx="9462556" cy="3997828"/>
          </a:xfrm>
        </p:spPr>
        <p:txBody>
          <a:bodyPr>
            <a:noAutofit/>
          </a:bodyPr>
          <a:lstStyle/>
          <a:p>
            <a:pPr marL="6160" indent="0" fontAlgn="base">
              <a:buNone/>
            </a:pPr>
            <a:r>
              <a:rPr lang="en-US" sz="2800" dirty="0">
                <a:solidFill>
                  <a:srgbClr val="FFFF00"/>
                </a:solidFill>
              </a:rPr>
              <a:t>2. Don’t participate.</a:t>
            </a:r>
          </a:p>
          <a:p>
            <a:pPr marL="6160" indent="0" fontAlgn="base">
              <a:buNone/>
            </a:pPr>
            <a:r>
              <a:rPr lang="en-US" sz="2800" dirty="0" smtClean="0"/>
              <a:t>This </a:t>
            </a:r>
            <a:r>
              <a:rPr lang="en-US" sz="2800" dirty="0"/>
              <a:t>is a really easy way to be an ally because it doesn’t require you to actually do anything, just to not do certain things—like laugh, stare or cheer for the bad behavior. </a:t>
            </a:r>
            <a:r>
              <a:rPr lang="en-US" sz="2800" dirty="0" smtClean="0"/>
              <a:t>You </a:t>
            </a:r>
            <a:r>
              <a:rPr lang="en-US" sz="2800" dirty="0"/>
              <a:t>are sending a message that the behavior is not funny and you are not okay with treating people that way. </a:t>
            </a:r>
            <a:endParaRPr lang="en-US" sz="2800" dirty="0"/>
          </a:p>
        </p:txBody>
      </p:sp>
    </p:spTree>
    <p:extLst>
      <p:ext uri="{BB962C8B-B14F-4D97-AF65-F5344CB8AC3E}">
        <p14:creationId xmlns:p14="http://schemas.microsoft.com/office/powerpoint/2010/main" val="33092533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Be An Ally: Six Simple Ways</a:t>
            </a:r>
            <a:br>
              <a:rPr lang="en-US" b="1" dirty="0"/>
            </a:br>
            <a:endParaRPr lang="en-US" dirty="0"/>
          </a:p>
        </p:txBody>
      </p:sp>
      <p:sp>
        <p:nvSpPr>
          <p:cNvPr id="3" name="Content Placeholder 2"/>
          <p:cNvSpPr>
            <a:spLocks noGrp="1"/>
          </p:cNvSpPr>
          <p:nvPr>
            <p:ph idx="1"/>
          </p:nvPr>
        </p:nvSpPr>
        <p:spPr>
          <a:xfrm>
            <a:off x="1313647" y="808056"/>
            <a:ext cx="9604224" cy="5589431"/>
          </a:xfrm>
        </p:spPr>
        <p:txBody>
          <a:bodyPr>
            <a:normAutofit/>
          </a:bodyPr>
          <a:lstStyle/>
          <a:p>
            <a:pPr marL="6160" indent="0" fontAlgn="base">
              <a:buNone/>
            </a:pPr>
            <a:r>
              <a:rPr lang="en-US" sz="2800" b="1" dirty="0">
                <a:solidFill>
                  <a:srgbClr val="FFFF00"/>
                </a:solidFill>
              </a:rPr>
              <a:t>3. Tell aggressors to stop.</a:t>
            </a:r>
          </a:p>
          <a:p>
            <a:pPr marL="6160" indent="0" fontAlgn="base">
              <a:buNone/>
            </a:pPr>
            <a:r>
              <a:rPr lang="en-US" sz="2800" dirty="0"/>
              <a:t>If it feels safe, stand tall and tell the person behaving badly to cut it out. You can </a:t>
            </a:r>
            <a:r>
              <a:rPr lang="en-US" sz="2800" dirty="0" smtClean="0"/>
              <a:t>just ask them to stop or say “hey, that’s not funny” on the </a:t>
            </a:r>
            <a:r>
              <a:rPr lang="en-US" sz="2800" dirty="0"/>
              <a:t>spot or later during a private moment. </a:t>
            </a:r>
            <a:r>
              <a:rPr lang="en-US" sz="2800" dirty="0"/>
              <a:t>Put an immediate stop to the bullying by: making a strong statement (“That’s not cool!”); challenging intentions (“It’s not a joke, it’s cruel.”); expressing how it feels (“That really hurts.”)</a:t>
            </a:r>
          </a:p>
        </p:txBody>
      </p:sp>
    </p:spTree>
    <p:extLst>
      <p:ext uri="{BB962C8B-B14F-4D97-AF65-F5344CB8AC3E}">
        <p14:creationId xmlns:p14="http://schemas.microsoft.com/office/powerpoint/2010/main" val="21321455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Be An Ally: Six Simple Ways</a:t>
            </a:r>
            <a:br>
              <a:rPr lang="en-US" b="1" dirty="0"/>
            </a:br>
            <a:endParaRPr lang="en-US" dirty="0"/>
          </a:p>
        </p:txBody>
      </p:sp>
      <p:sp>
        <p:nvSpPr>
          <p:cNvPr id="3" name="Content Placeholder 2"/>
          <p:cNvSpPr>
            <a:spLocks noGrp="1"/>
          </p:cNvSpPr>
          <p:nvPr>
            <p:ph idx="1"/>
          </p:nvPr>
        </p:nvSpPr>
        <p:spPr>
          <a:xfrm>
            <a:off x="1390918" y="2052116"/>
            <a:ext cx="9179221" cy="3997828"/>
          </a:xfrm>
        </p:spPr>
        <p:txBody>
          <a:bodyPr>
            <a:noAutofit/>
          </a:bodyPr>
          <a:lstStyle/>
          <a:p>
            <a:pPr marL="6160" indent="0" fontAlgn="base">
              <a:buNone/>
            </a:pPr>
            <a:r>
              <a:rPr lang="en-US" sz="2800" b="1" dirty="0">
                <a:solidFill>
                  <a:srgbClr val="FFFF00"/>
                </a:solidFill>
              </a:rPr>
              <a:t>4. Inform a trusted adult.</a:t>
            </a:r>
          </a:p>
          <a:p>
            <a:pPr marL="6160" indent="0" fontAlgn="base">
              <a:buNone/>
            </a:pPr>
            <a:r>
              <a:rPr lang="en-US" sz="2800" dirty="0"/>
              <a:t>Sometimes you may need extra help to stop the bullying. It’s important to tell an adult who you trust so that this person can be an ally to you as well as the target. Getting someone out of trouble is never “tattling” or “snitching.”  So don’t think twice—reach out to a parent, teacher, guidance counselor, coach or someone else who will get involved.</a:t>
            </a:r>
          </a:p>
        </p:txBody>
      </p:sp>
    </p:spTree>
    <p:extLst>
      <p:ext uri="{BB962C8B-B14F-4D97-AF65-F5344CB8AC3E}">
        <p14:creationId xmlns:p14="http://schemas.microsoft.com/office/powerpoint/2010/main" val="10050817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1808" y="769419"/>
            <a:ext cx="7958331" cy="1077229"/>
          </a:xfrm>
        </p:spPr>
        <p:txBody>
          <a:bodyPr/>
          <a:lstStyle/>
          <a:p>
            <a:pPr fontAlgn="base"/>
            <a:r>
              <a:rPr lang="en-US" b="1" dirty="0"/>
              <a:t>Be An Ally: Six Simple Ways</a:t>
            </a:r>
          </a:p>
        </p:txBody>
      </p:sp>
      <p:sp>
        <p:nvSpPr>
          <p:cNvPr id="3" name="Content Placeholder 2"/>
          <p:cNvSpPr>
            <a:spLocks noGrp="1"/>
          </p:cNvSpPr>
          <p:nvPr>
            <p:ph idx="1"/>
          </p:nvPr>
        </p:nvSpPr>
        <p:spPr>
          <a:xfrm>
            <a:off x="1326524" y="2052116"/>
            <a:ext cx="9243615" cy="3997828"/>
          </a:xfrm>
        </p:spPr>
        <p:txBody>
          <a:bodyPr>
            <a:normAutofit/>
          </a:bodyPr>
          <a:lstStyle/>
          <a:p>
            <a:pPr marL="6160" indent="0" fontAlgn="base">
              <a:buNone/>
            </a:pPr>
            <a:r>
              <a:rPr lang="en-US" sz="2800" b="1" dirty="0">
                <a:solidFill>
                  <a:srgbClr val="FFFF00"/>
                </a:solidFill>
              </a:rPr>
              <a:t>5. Get to know people instead of judging them.</a:t>
            </a:r>
          </a:p>
          <a:p>
            <a:pPr marL="6160" indent="0" fontAlgn="base">
              <a:buNone/>
            </a:pPr>
            <a:r>
              <a:rPr lang="en-US" sz="2800" dirty="0"/>
              <a:t>Appreciate people for who they are and don’t judge them based on their appearance. You may even find that they’re not so different from you after all.</a:t>
            </a:r>
          </a:p>
          <a:p>
            <a:endParaRPr lang="en-US" sz="2800" dirty="0"/>
          </a:p>
        </p:txBody>
      </p:sp>
    </p:spTree>
    <p:extLst>
      <p:ext uri="{BB962C8B-B14F-4D97-AF65-F5344CB8AC3E}">
        <p14:creationId xmlns:p14="http://schemas.microsoft.com/office/powerpoint/2010/main" val="24067947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Be An Ally: Six Simple Ways</a:t>
            </a:r>
            <a:br>
              <a:rPr lang="en-US" b="1" dirty="0"/>
            </a:br>
            <a:endParaRPr lang="en-US" dirty="0"/>
          </a:p>
        </p:txBody>
      </p:sp>
      <p:sp>
        <p:nvSpPr>
          <p:cNvPr id="3" name="Content Placeholder 2"/>
          <p:cNvSpPr>
            <a:spLocks noGrp="1"/>
          </p:cNvSpPr>
          <p:nvPr>
            <p:ph idx="1"/>
          </p:nvPr>
        </p:nvSpPr>
        <p:spPr>
          <a:xfrm>
            <a:off x="1236372" y="2052116"/>
            <a:ext cx="9333767" cy="3997828"/>
          </a:xfrm>
        </p:spPr>
        <p:txBody>
          <a:bodyPr>
            <a:noAutofit/>
          </a:bodyPr>
          <a:lstStyle/>
          <a:p>
            <a:pPr marL="6160" indent="0" fontAlgn="base">
              <a:buNone/>
            </a:pPr>
            <a:r>
              <a:rPr lang="en-US" sz="2800" b="1" dirty="0">
                <a:solidFill>
                  <a:srgbClr val="FFFF00"/>
                </a:solidFill>
              </a:rPr>
              <a:t>6. Be an ally online.</a:t>
            </a:r>
          </a:p>
          <a:p>
            <a:pPr marL="6160" indent="0" fontAlgn="base">
              <a:buNone/>
            </a:pPr>
            <a:r>
              <a:rPr lang="en-US" sz="2800" dirty="0"/>
              <a:t>Bullying happens online, too, and through the use of cell phones. Looking at mean Web pages and forwarding hurtful messages is just like laughing at someone or spreading rumors in person. </a:t>
            </a:r>
            <a:r>
              <a:rPr lang="en-US" sz="2800" dirty="0" smtClean="0"/>
              <a:t>So </a:t>
            </a:r>
            <a:r>
              <a:rPr lang="en-US" sz="2800" dirty="0"/>
              <a:t>online and offline—do your part to be an ally to others.</a:t>
            </a:r>
          </a:p>
          <a:p>
            <a:endParaRPr lang="en-US" sz="2800" dirty="0"/>
          </a:p>
        </p:txBody>
      </p:sp>
    </p:spTree>
    <p:extLst>
      <p:ext uri="{BB962C8B-B14F-4D97-AF65-F5344CB8AC3E}">
        <p14:creationId xmlns:p14="http://schemas.microsoft.com/office/powerpoint/2010/main" val="8620918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That’s Not Funny</a:t>
            </a:r>
            <a:endParaRPr lang="en-US" dirty="0"/>
          </a:p>
        </p:txBody>
      </p:sp>
      <p:sp>
        <p:nvSpPr>
          <p:cNvPr id="3" name="Content Placeholder 2"/>
          <p:cNvSpPr>
            <a:spLocks noGrp="1"/>
          </p:cNvSpPr>
          <p:nvPr>
            <p:ph idx="1"/>
          </p:nvPr>
        </p:nvSpPr>
        <p:spPr>
          <a:xfrm>
            <a:off x="2009105" y="1691508"/>
            <a:ext cx="8860664" cy="3997828"/>
          </a:xfrm>
        </p:spPr>
        <p:txBody>
          <a:bodyPr>
            <a:normAutofit/>
          </a:bodyPr>
          <a:lstStyle/>
          <a:p>
            <a:pPr marL="6160" indent="0">
              <a:buNone/>
            </a:pPr>
            <a:r>
              <a:rPr lang="en-US" sz="2800" dirty="0" smtClean="0"/>
              <a:t>View the following video: Bullying is Not Funny</a:t>
            </a:r>
          </a:p>
          <a:p>
            <a:r>
              <a:rPr lang="en-US" sz="2800" dirty="0">
                <a:hlinkClick r:id="rId2"/>
              </a:rPr>
              <a:t>https://</a:t>
            </a:r>
            <a:r>
              <a:rPr lang="en-US" sz="2800" dirty="0" smtClean="0">
                <a:hlinkClick r:id="rId2"/>
              </a:rPr>
              <a:t>www.youtube.com/watch?v=4tKObeRwEOU</a:t>
            </a:r>
            <a:endParaRPr lang="en-US" sz="2800" dirty="0" smtClean="0"/>
          </a:p>
          <a:p>
            <a:endParaRPr lang="en-US" sz="2800" dirty="0"/>
          </a:p>
        </p:txBody>
      </p:sp>
    </p:spTree>
    <p:extLst>
      <p:ext uri="{BB962C8B-B14F-4D97-AF65-F5344CB8AC3E}">
        <p14:creationId xmlns:p14="http://schemas.microsoft.com/office/powerpoint/2010/main" val="24882381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3599" y="370174"/>
            <a:ext cx="7958331" cy="1077229"/>
          </a:xfrm>
        </p:spPr>
        <p:txBody>
          <a:bodyPr/>
          <a:lstStyle/>
          <a:p>
            <a:r>
              <a:rPr lang="en-US" dirty="0" smtClean="0"/>
              <a:t>Discussion Questions</a:t>
            </a:r>
            <a:endParaRPr lang="en-US" dirty="0"/>
          </a:p>
        </p:txBody>
      </p:sp>
      <p:sp>
        <p:nvSpPr>
          <p:cNvPr id="3" name="Content Placeholder 2"/>
          <p:cNvSpPr>
            <a:spLocks noGrp="1"/>
          </p:cNvSpPr>
          <p:nvPr>
            <p:ph idx="1"/>
          </p:nvPr>
        </p:nvSpPr>
        <p:spPr>
          <a:xfrm>
            <a:off x="1313645" y="1885285"/>
            <a:ext cx="9552708" cy="3997828"/>
          </a:xfrm>
        </p:spPr>
        <p:txBody>
          <a:bodyPr>
            <a:noAutofit/>
          </a:bodyPr>
          <a:lstStyle/>
          <a:p>
            <a:pPr marL="6160" indent="0" fontAlgn="base">
              <a:buNone/>
            </a:pPr>
            <a:r>
              <a:rPr lang="en-US" sz="2400" dirty="0" smtClean="0"/>
              <a:t>That’s Not Funny: </a:t>
            </a:r>
          </a:p>
          <a:p>
            <a:pPr marL="6160" indent="0" fontAlgn="base">
              <a:buNone/>
            </a:pPr>
            <a:r>
              <a:rPr lang="en-US" sz="2400" dirty="0" smtClean="0"/>
              <a:t>1. Take another piece of paper about the size of a notecard (same size as yesterday) and write something that you can say to someone who calls you names. </a:t>
            </a:r>
            <a:endParaRPr lang="en-US" sz="2400" dirty="0"/>
          </a:p>
          <a:p>
            <a:pPr marL="6160" indent="0" fontAlgn="base">
              <a:buNone/>
            </a:pPr>
            <a:r>
              <a:rPr lang="en-US" sz="2400" dirty="0" smtClean="0"/>
              <a:t>	</a:t>
            </a:r>
            <a:r>
              <a:rPr lang="en-US" sz="2400" i="1" dirty="0" smtClean="0">
                <a:solidFill>
                  <a:srgbClr val="FFFF00"/>
                </a:solidFill>
              </a:rPr>
              <a:t>Ex. “That’s not funny. Stop-that’s not cool.”</a:t>
            </a:r>
          </a:p>
          <a:p>
            <a:pPr marL="6160" indent="0" fontAlgn="base">
              <a:buNone/>
            </a:pPr>
            <a:r>
              <a:rPr lang="en-US" sz="2400" dirty="0" smtClean="0"/>
              <a:t>2. Now tape this notecard OVER the comment that you wrote yesterday and COVER up the negativity. </a:t>
            </a:r>
          </a:p>
          <a:p>
            <a:pPr marL="6160" indent="0" fontAlgn="base">
              <a:buNone/>
            </a:pPr>
            <a:r>
              <a:rPr lang="en-US" sz="2400" dirty="0" smtClean="0"/>
              <a:t>	</a:t>
            </a:r>
            <a:r>
              <a:rPr lang="en-US" sz="2400" i="1" dirty="0" smtClean="0">
                <a:solidFill>
                  <a:srgbClr val="FFFF00"/>
                </a:solidFill>
              </a:rPr>
              <a:t>Your wall should not have words of an ally-words to use to stand up for others. USE THESE WORDS!</a:t>
            </a:r>
          </a:p>
          <a:p>
            <a:pPr marL="6160" indent="0" fontAlgn="base">
              <a:buNone/>
            </a:pPr>
            <a:r>
              <a:rPr lang="en-US" sz="2400" u="sng" dirty="0" smtClean="0"/>
              <a:t>3. Question </a:t>
            </a:r>
            <a:r>
              <a:rPr lang="en-US" sz="2400" u="sng" dirty="0"/>
              <a:t>to Dig </a:t>
            </a:r>
            <a:r>
              <a:rPr lang="en-US" sz="2400" u="sng" dirty="0" smtClean="0"/>
              <a:t>Deeper: (if time)</a:t>
            </a:r>
            <a:endParaRPr lang="en-US" sz="2400" u="sng" dirty="0"/>
          </a:p>
          <a:p>
            <a:pPr fontAlgn="base"/>
            <a:r>
              <a:rPr lang="en-US" sz="2400" dirty="0" smtClean="0"/>
              <a:t>How </a:t>
            </a:r>
            <a:r>
              <a:rPr lang="en-US" sz="2400" dirty="0"/>
              <a:t>can we make our school safer and decrease or eliminate bullying?</a:t>
            </a:r>
          </a:p>
          <a:p>
            <a:pPr fontAlgn="base"/>
            <a:endParaRPr lang="en-US" sz="2400" dirty="0"/>
          </a:p>
        </p:txBody>
      </p:sp>
    </p:spTree>
    <p:extLst>
      <p:ext uri="{BB962C8B-B14F-4D97-AF65-F5344CB8AC3E}">
        <p14:creationId xmlns:p14="http://schemas.microsoft.com/office/powerpoint/2010/main" val="1860064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Are You Ready to be an Ally?</a:t>
            </a:r>
            <a:endParaRPr lang="en-US" dirty="0"/>
          </a:p>
        </p:txBody>
      </p:sp>
      <p:sp>
        <p:nvSpPr>
          <p:cNvPr id="3" name="Content Placeholder 2"/>
          <p:cNvSpPr>
            <a:spLocks noGrp="1"/>
          </p:cNvSpPr>
          <p:nvPr>
            <p:ph idx="1"/>
          </p:nvPr>
        </p:nvSpPr>
        <p:spPr>
          <a:xfrm>
            <a:off x="1287887" y="2207257"/>
            <a:ext cx="9282252" cy="3997828"/>
          </a:xfrm>
        </p:spPr>
        <p:txBody>
          <a:bodyPr>
            <a:noAutofit/>
          </a:bodyPr>
          <a:lstStyle/>
          <a:p>
            <a:r>
              <a:rPr lang="en-US" sz="2800" dirty="0" smtClean="0"/>
              <a:t>If extra time… watch this “Choose Kindness” video</a:t>
            </a:r>
          </a:p>
          <a:p>
            <a:r>
              <a:rPr lang="en-US" sz="2800" dirty="0">
                <a:hlinkClick r:id="rId2"/>
              </a:rPr>
              <a:t>https://</a:t>
            </a:r>
            <a:r>
              <a:rPr lang="en-US" sz="2800" dirty="0" smtClean="0">
                <a:hlinkClick r:id="rId2"/>
              </a:rPr>
              <a:t>www.youtube.com/watch?v=B_wPO4yC0Yk</a:t>
            </a:r>
            <a:endParaRPr lang="en-US" sz="2800" dirty="0" smtClean="0"/>
          </a:p>
          <a:p>
            <a:endParaRPr lang="en-US" sz="2800" dirty="0"/>
          </a:p>
          <a:p>
            <a:endParaRPr lang="en-US" sz="2800" dirty="0" smtClean="0"/>
          </a:p>
          <a:p>
            <a:pPr marL="6160" indent="0">
              <a:buNone/>
            </a:pPr>
            <a:r>
              <a:rPr lang="en-US" sz="2800" dirty="0" smtClean="0"/>
              <a:t>Resources:</a:t>
            </a:r>
          </a:p>
          <a:p>
            <a:r>
              <a:rPr lang="en-US" sz="2800" dirty="0"/>
              <a:t>a</a:t>
            </a:r>
            <a:r>
              <a:rPr lang="en-US" sz="2800" dirty="0" smtClean="0"/>
              <a:t>dl.org</a:t>
            </a:r>
          </a:p>
          <a:p>
            <a:endParaRPr lang="en-US" sz="2800" dirty="0"/>
          </a:p>
        </p:txBody>
      </p:sp>
    </p:spTree>
    <p:extLst>
      <p:ext uri="{BB962C8B-B14F-4D97-AF65-F5344CB8AC3E}">
        <p14:creationId xmlns:p14="http://schemas.microsoft.com/office/powerpoint/2010/main" val="2256641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Ant-Defamation League</a:t>
            </a:r>
            <a:endParaRPr lang="en-US" dirty="0"/>
          </a:p>
        </p:txBody>
      </p:sp>
      <p:sp>
        <p:nvSpPr>
          <p:cNvPr id="3" name="Content Placeholder 2"/>
          <p:cNvSpPr>
            <a:spLocks noGrp="1"/>
          </p:cNvSpPr>
          <p:nvPr>
            <p:ph idx="1"/>
          </p:nvPr>
        </p:nvSpPr>
        <p:spPr>
          <a:xfrm>
            <a:off x="1790163" y="1096513"/>
            <a:ext cx="8779976" cy="3997828"/>
          </a:xfrm>
        </p:spPr>
        <p:txBody>
          <a:bodyPr>
            <a:normAutofit/>
          </a:bodyPr>
          <a:lstStyle/>
          <a:p>
            <a:pPr fontAlgn="base"/>
            <a:r>
              <a:rPr lang="en-US" sz="2800" dirty="0" smtClean="0"/>
              <a:t>We </a:t>
            </a:r>
            <a:r>
              <a:rPr lang="en-US" sz="2800" dirty="0"/>
              <a:t>train law enforcement officers about extremism, terrorism and hate crimes.</a:t>
            </a:r>
          </a:p>
          <a:p>
            <a:pPr fontAlgn="base"/>
            <a:r>
              <a:rPr lang="en-US" sz="2800" dirty="0"/>
              <a:t>We never give up trying to build a better world inspired by our democratic sense of unity:  </a:t>
            </a:r>
            <a:r>
              <a:rPr lang="en-US" sz="2800" i="1" dirty="0"/>
              <a:t>There is no them – only us</a:t>
            </a:r>
            <a:endParaRPr lang="en-US" sz="2800" dirty="0"/>
          </a:p>
        </p:txBody>
      </p:sp>
      <p:pic>
        <p:nvPicPr>
          <p:cNvPr id="4" name="Picture 3" descr="ICT support for Malvern Primary - hom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7875" y="4305568"/>
            <a:ext cx="2301294" cy="2301294"/>
          </a:xfrm>
          <a:prstGeom prst="rect">
            <a:avLst/>
          </a:prstGeom>
        </p:spPr>
      </p:pic>
    </p:spTree>
    <p:extLst>
      <p:ext uri="{BB962C8B-B14F-4D97-AF65-F5344CB8AC3E}">
        <p14:creationId xmlns:p14="http://schemas.microsoft.com/office/powerpoint/2010/main" val="27953328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Anti-Defamation League</a:t>
            </a:r>
            <a:endParaRPr lang="en-US" dirty="0"/>
          </a:p>
        </p:txBody>
      </p:sp>
      <p:sp>
        <p:nvSpPr>
          <p:cNvPr id="3" name="Content Placeholder 2"/>
          <p:cNvSpPr>
            <a:spLocks noGrp="1"/>
          </p:cNvSpPr>
          <p:nvPr>
            <p:ph idx="1"/>
          </p:nvPr>
        </p:nvSpPr>
        <p:spPr>
          <a:xfrm>
            <a:off x="1931831" y="2541518"/>
            <a:ext cx="8638308" cy="3997828"/>
          </a:xfrm>
        </p:spPr>
        <p:txBody>
          <a:bodyPr>
            <a:noAutofit/>
          </a:bodyPr>
          <a:lstStyle/>
          <a:p>
            <a:pPr fontAlgn="base"/>
            <a:r>
              <a:rPr lang="en-US" sz="2800" dirty="0"/>
              <a:t>Founded in 1913, the Anti-Defamation League (ADL) is our nation’s premier civil rights/human relations organization. </a:t>
            </a:r>
            <a:endParaRPr lang="en-US" sz="2800" dirty="0" smtClean="0"/>
          </a:p>
          <a:p>
            <a:pPr fontAlgn="base"/>
            <a:r>
              <a:rPr lang="en-US" sz="2800" dirty="0" smtClean="0"/>
              <a:t>We mobilize </a:t>
            </a:r>
            <a:r>
              <a:rPr lang="en-US" sz="2800" dirty="0"/>
              <a:t>people to engage in reasonable discourse as together we find solutions to serve our diverse society</a:t>
            </a:r>
            <a:r>
              <a:rPr lang="en-US" sz="2800" dirty="0" smtClean="0"/>
              <a:t>.</a:t>
            </a:r>
          </a:p>
          <a:p>
            <a:pPr fontAlgn="base"/>
            <a:r>
              <a:rPr lang="en-US" sz="2800" dirty="0"/>
              <a:t>We speak up for those whose voices are not always heard. </a:t>
            </a:r>
          </a:p>
          <a:p>
            <a:pPr fontAlgn="base"/>
            <a:endParaRPr lang="en-US" sz="2800" dirty="0"/>
          </a:p>
          <a:p>
            <a:pPr fontAlgn="base"/>
            <a:endParaRPr lang="en-US" sz="2800" dirty="0"/>
          </a:p>
        </p:txBody>
      </p:sp>
    </p:spTree>
    <p:extLst>
      <p:ext uri="{BB962C8B-B14F-4D97-AF65-F5344CB8AC3E}">
        <p14:creationId xmlns:p14="http://schemas.microsoft.com/office/powerpoint/2010/main" val="7242310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ADL: Fighting Hate</a:t>
            </a:r>
            <a:br>
              <a:rPr lang="en-US" dirty="0" smtClean="0"/>
            </a:br>
            <a:r>
              <a:rPr lang="en-US" dirty="0" smtClean="0"/>
              <a:t>Building a Better World Video</a:t>
            </a:r>
            <a:endParaRPr lang="en-US" dirty="0"/>
          </a:p>
        </p:txBody>
      </p:sp>
      <p:sp>
        <p:nvSpPr>
          <p:cNvPr id="3" name="Content Placeholder 2"/>
          <p:cNvSpPr>
            <a:spLocks noGrp="1"/>
          </p:cNvSpPr>
          <p:nvPr>
            <p:ph idx="1"/>
          </p:nvPr>
        </p:nvSpPr>
        <p:spPr/>
        <p:txBody>
          <a:bodyPr>
            <a:normAutofit/>
          </a:bodyPr>
          <a:lstStyle/>
          <a:p>
            <a:pPr marL="6160" indent="0">
              <a:buNone/>
            </a:pPr>
            <a:r>
              <a:rPr lang="en-US" sz="2800" u="sng" dirty="0" smtClean="0"/>
              <a:t>View the following video:</a:t>
            </a:r>
            <a:endParaRPr lang="en-US" sz="2800" u="sng" dirty="0" smtClean="0">
              <a:hlinkClick r:id="rId2"/>
            </a:endParaRPr>
          </a:p>
          <a:p>
            <a:r>
              <a:rPr lang="en-US" sz="2800" dirty="0" smtClean="0">
                <a:hlinkClick r:id="rId2"/>
              </a:rPr>
              <a:t>https</a:t>
            </a:r>
            <a:r>
              <a:rPr lang="en-US" sz="2800" dirty="0">
                <a:hlinkClick r:id="rId2"/>
              </a:rPr>
              <a:t>://</a:t>
            </a:r>
            <a:r>
              <a:rPr lang="en-US" sz="2800" dirty="0" smtClean="0">
                <a:hlinkClick r:id="rId2"/>
              </a:rPr>
              <a:t>www.youtube.com/watch?v=UTSECAp202w&amp;index=3&amp;list=PLC9D00325BFBBD588</a:t>
            </a:r>
            <a:endParaRPr lang="en-US" sz="2800" dirty="0" smtClean="0"/>
          </a:p>
          <a:p>
            <a:endParaRPr lang="en-US" sz="2800" dirty="0"/>
          </a:p>
        </p:txBody>
      </p:sp>
    </p:spTree>
    <p:extLst>
      <p:ext uri="{BB962C8B-B14F-4D97-AF65-F5344CB8AC3E}">
        <p14:creationId xmlns:p14="http://schemas.microsoft.com/office/powerpoint/2010/main" val="19155742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ADL’s No Place for Hate</a:t>
            </a:r>
            <a:r>
              <a:rPr lang="en-US" baseline="30000" dirty="0"/>
              <a:t>®</a:t>
            </a:r>
            <a:endParaRPr lang="en-US" dirty="0"/>
          </a:p>
        </p:txBody>
      </p:sp>
      <p:sp>
        <p:nvSpPr>
          <p:cNvPr id="3" name="Content Placeholder 2"/>
          <p:cNvSpPr>
            <a:spLocks noGrp="1"/>
          </p:cNvSpPr>
          <p:nvPr>
            <p:ph idx="1"/>
          </p:nvPr>
        </p:nvSpPr>
        <p:spPr>
          <a:xfrm>
            <a:off x="1738649" y="2142862"/>
            <a:ext cx="9089069" cy="3997828"/>
          </a:xfrm>
        </p:spPr>
        <p:txBody>
          <a:bodyPr>
            <a:noAutofit/>
          </a:bodyPr>
          <a:lstStyle/>
          <a:p>
            <a:pPr fontAlgn="base"/>
            <a:r>
              <a:rPr lang="en-US" sz="2800" dirty="0"/>
              <a:t>ADL’s No Place for Hate</a:t>
            </a:r>
            <a:r>
              <a:rPr lang="en-US" sz="2800" baseline="30000" dirty="0"/>
              <a:t>®</a:t>
            </a:r>
            <a:r>
              <a:rPr lang="en-US" sz="2800" dirty="0"/>
              <a:t> initiative provides schools and communities with an organizing framework for combating bias, bullying and hatred, leading to long-term solutions for creating and maintaining a positive climate. </a:t>
            </a:r>
            <a:endParaRPr lang="en-US" sz="3600" dirty="0"/>
          </a:p>
        </p:txBody>
      </p:sp>
      <p:pic>
        <p:nvPicPr>
          <p:cNvPr id="4" name="Picture 3" descr="CHS Poetry Slam - Collaborative Poem"/>
          <p:cNvPicPr>
            <a:picLocks noChangeAspect="1"/>
          </p:cNvPicPr>
          <p:nvPr/>
        </p:nvPicPr>
        <p:blipFill rotWithShape="1">
          <a:blip r:embed="rId2">
            <a:extLst>
              <a:ext uri="{28A0092B-C50C-407E-A947-70E740481C1C}">
                <a14:useLocalDpi xmlns:a14="http://schemas.microsoft.com/office/drawing/2010/main" val="0"/>
              </a:ext>
            </a:extLst>
          </a:blip>
          <a:srcRect r="3099" b="34660"/>
          <a:stretch/>
        </p:blipFill>
        <p:spPr>
          <a:xfrm>
            <a:off x="1738649" y="159939"/>
            <a:ext cx="2305318" cy="2373464"/>
          </a:xfrm>
          <a:prstGeom prst="rect">
            <a:avLst/>
          </a:prstGeom>
        </p:spPr>
      </p:pic>
    </p:spTree>
    <p:extLst>
      <p:ext uri="{BB962C8B-B14F-4D97-AF65-F5344CB8AC3E}">
        <p14:creationId xmlns:p14="http://schemas.microsoft.com/office/powerpoint/2010/main" val="23461700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6354" y="460327"/>
            <a:ext cx="7958331" cy="1077229"/>
          </a:xfrm>
        </p:spPr>
        <p:txBody>
          <a:bodyPr/>
          <a:lstStyle/>
          <a:p>
            <a:r>
              <a:rPr lang="en-US" dirty="0"/>
              <a:t>ADL’s No Place for Hate</a:t>
            </a:r>
            <a:r>
              <a:rPr lang="en-US" baseline="30000" dirty="0"/>
              <a:t>®</a:t>
            </a:r>
            <a:endParaRPr lang="en-US" dirty="0"/>
          </a:p>
        </p:txBody>
      </p:sp>
      <p:sp>
        <p:nvSpPr>
          <p:cNvPr id="3" name="Content Placeholder 2"/>
          <p:cNvSpPr>
            <a:spLocks noGrp="1"/>
          </p:cNvSpPr>
          <p:nvPr>
            <p:ph idx="1"/>
          </p:nvPr>
        </p:nvSpPr>
        <p:spPr>
          <a:xfrm>
            <a:off x="1094705" y="1885285"/>
            <a:ext cx="9848923" cy="3997828"/>
          </a:xfrm>
        </p:spPr>
        <p:txBody>
          <a:bodyPr>
            <a:noAutofit/>
          </a:bodyPr>
          <a:lstStyle/>
          <a:p>
            <a:pPr marL="6160" indent="0" fontAlgn="base">
              <a:buNone/>
            </a:pPr>
            <a:r>
              <a:rPr lang="en-US" sz="2400" u="sng" dirty="0"/>
              <a:t>No Place for Hate schools receive their designation by:</a:t>
            </a:r>
          </a:p>
          <a:p>
            <a:pPr fontAlgn="base"/>
            <a:r>
              <a:rPr lang="en-US" sz="2400" dirty="0"/>
              <a:t>Building inclusive and safe communities in which respect is the goal, and all students can thrive.</a:t>
            </a:r>
          </a:p>
          <a:p>
            <a:pPr fontAlgn="base"/>
            <a:r>
              <a:rPr lang="en-US" sz="2400" dirty="0"/>
              <a:t>Empowering students, faculty, administration and family members to take a stand against hate and bullying by incorporating new and existing programs under one powerful message.</a:t>
            </a:r>
          </a:p>
          <a:p>
            <a:pPr fontAlgn="base"/>
            <a:r>
              <a:rPr lang="en-US" sz="2400" dirty="0"/>
              <a:t>Engaging schools and communities in at least three anti-bias activities per year, which ADL helps to develop.</a:t>
            </a:r>
          </a:p>
          <a:p>
            <a:pPr fontAlgn="base"/>
            <a:r>
              <a:rPr lang="en-US" sz="2400" dirty="0"/>
              <a:t>Sending a clear, unified message that all students have a place to belong.</a:t>
            </a:r>
          </a:p>
        </p:txBody>
      </p:sp>
    </p:spTree>
    <p:extLst>
      <p:ext uri="{BB962C8B-B14F-4D97-AF65-F5344CB8AC3E}">
        <p14:creationId xmlns:p14="http://schemas.microsoft.com/office/powerpoint/2010/main" val="2397427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6354" y="460327"/>
            <a:ext cx="7958331" cy="1077229"/>
          </a:xfrm>
        </p:spPr>
        <p:txBody>
          <a:bodyPr/>
          <a:lstStyle/>
          <a:p>
            <a:r>
              <a:rPr lang="en-US" dirty="0"/>
              <a:t>ADL’s No Place for Hate</a:t>
            </a:r>
            <a:r>
              <a:rPr lang="en-US" baseline="30000" dirty="0"/>
              <a:t>®</a:t>
            </a:r>
            <a:endParaRPr lang="en-US" dirty="0"/>
          </a:p>
        </p:txBody>
      </p:sp>
      <p:sp>
        <p:nvSpPr>
          <p:cNvPr id="3" name="Content Placeholder 2"/>
          <p:cNvSpPr>
            <a:spLocks noGrp="1"/>
          </p:cNvSpPr>
          <p:nvPr>
            <p:ph idx="1"/>
          </p:nvPr>
        </p:nvSpPr>
        <p:spPr>
          <a:xfrm>
            <a:off x="1094705" y="1885285"/>
            <a:ext cx="9848923" cy="2635200"/>
          </a:xfrm>
        </p:spPr>
        <p:txBody>
          <a:bodyPr>
            <a:noAutofit/>
          </a:bodyPr>
          <a:lstStyle/>
          <a:p>
            <a:pPr marL="6160" indent="0" fontAlgn="base">
              <a:buNone/>
            </a:pPr>
            <a:r>
              <a:rPr lang="en-US" sz="2800" dirty="0" smtClean="0"/>
              <a:t>FCMS earned this designation last year and will continue to do projects this year to become a No </a:t>
            </a:r>
            <a:r>
              <a:rPr lang="en-US" sz="2800" dirty="0"/>
              <a:t>Place for Hate </a:t>
            </a:r>
            <a:r>
              <a:rPr lang="en-US" sz="2800" dirty="0" smtClean="0"/>
              <a:t>school.</a:t>
            </a:r>
          </a:p>
        </p:txBody>
      </p:sp>
    </p:spTree>
    <p:extLst>
      <p:ext uri="{BB962C8B-B14F-4D97-AF65-F5344CB8AC3E}">
        <p14:creationId xmlns:p14="http://schemas.microsoft.com/office/powerpoint/2010/main" val="10212175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heatland, the town that time forgot | Free Range Longmon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4349" y="553791"/>
            <a:ext cx="2522030" cy="2717705"/>
          </a:xfrm>
          <a:prstGeom prst="rect">
            <a:avLst/>
          </a:prstGeom>
        </p:spPr>
      </p:pic>
      <p:pic>
        <p:nvPicPr>
          <p:cNvPr id="6" name="Picture 5"/>
          <p:cNvPicPr>
            <a:picLocks noChangeAspect="1"/>
          </p:cNvPicPr>
          <p:nvPr/>
        </p:nvPicPr>
        <p:blipFill>
          <a:blip r:embed="rId3"/>
          <a:stretch>
            <a:fillRect/>
          </a:stretch>
        </p:blipFill>
        <p:spPr>
          <a:xfrm>
            <a:off x="8944567" y="3793408"/>
            <a:ext cx="3247433" cy="1826681"/>
          </a:xfrm>
          <a:prstGeom prst="rect">
            <a:avLst/>
          </a:prstGeom>
        </p:spPr>
      </p:pic>
      <p:sp>
        <p:nvSpPr>
          <p:cNvPr id="3" name="Subtitle 2"/>
          <p:cNvSpPr>
            <a:spLocks noGrp="1"/>
          </p:cNvSpPr>
          <p:nvPr>
            <p:ph type="subTitle" idx="1"/>
          </p:nvPr>
        </p:nvSpPr>
        <p:spPr>
          <a:xfrm>
            <a:off x="1747830" y="276623"/>
            <a:ext cx="6574952" cy="1160213"/>
          </a:xfrm>
        </p:spPr>
        <p:txBody>
          <a:bodyPr>
            <a:noAutofit/>
          </a:bodyPr>
          <a:lstStyle/>
          <a:p>
            <a:pPr algn="ctr"/>
            <a:r>
              <a:rPr lang="en-US" sz="3600" dirty="0" smtClean="0"/>
              <a:t>First Colony Middle </a:t>
            </a:r>
            <a:r>
              <a:rPr lang="en-US" sz="3600" dirty="0" smtClean="0"/>
              <a:t>School</a:t>
            </a:r>
          </a:p>
          <a:p>
            <a:pPr algn="ctr"/>
            <a:r>
              <a:rPr lang="en-US" sz="3600" dirty="0" smtClean="0"/>
              <a:t>Bobcat Time: Tuesday</a:t>
            </a:r>
            <a:endParaRPr lang="en-US" sz="3600" dirty="0"/>
          </a:p>
        </p:txBody>
      </p:sp>
      <p:pic>
        <p:nvPicPr>
          <p:cNvPr id="7" name="Picture 6"/>
          <p:cNvPicPr>
            <a:picLocks noChangeAspect="1"/>
          </p:cNvPicPr>
          <p:nvPr/>
        </p:nvPicPr>
        <p:blipFill>
          <a:blip r:embed="rId4"/>
          <a:stretch>
            <a:fillRect/>
          </a:stretch>
        </p:blipFill>
        <p:spPr>
          <a:xfrm>
            <a:off x="3221941" y="1338115"/>
            <a:ext cx="3626731" cy="5519885"/>
          </a:xfrm>
          <a:prstGeom prst="rect">
            <a:avLst/>
          </a:prstGeom>
        </p:spPr>
      </p:pic>
    </p:spTree>
    <p:extLst>
      <p:ext uri="{BB962C8B-B14F-4D97-AF65-F5344CB8AC3E}">
        <p14:creationId xmlns:p14="http://schemas.microsoft.com/office/powerpoint/2010/main" val="93561456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82E"/>
      </a:dk2>
      <a:lt2>
        <a:srgbClr val="C2F5FC"/>
      </a:lt2>
      <a:accent1>
        <a:srgbClr val="4091F3"/>
      </a:accent1>
      <a:accent2>
        <a:srgbClr val="8BBCF1"/>
      </a:accent2>
      <a:accent3>
        <a:srgbClr val="CB6A6A"/>
      </a:accent3>
      <a:accent4>
        <a:srgbClr val="C567AF"/>
      </a:accent4>
      <a:accent5>
        <a:srgbClr val="A684F9"/>
      </a:accent5>
      <a:accent6>
        <a:srgbClr val="A9ACEE"/>
      </a:accent6>
      <a:hlink>
        <a:srgbClr val="6D9CC5"/>
      </a:hlink>
      <a:folHlink>
        <a:srgbClr val="6D82A0"/>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178B2DAB-5DDE-4060-A857-D2E1CDA9250F}"/>
    </a:ext>
  </a:extLst>
</a:theme>
</file>

<file path=docProps/app.xml><?xml version="1.0" encoding="utf-8"?>
<Properties xmlns="http://schemas.openxmlformats.org/officeDocument/2006/extended-properties" xmlns:vt="http://schemas.openxmlformats.org/officeDocument/2006/docPropsVTypes">
  <Template>TM16401375[[fn=Madison]]</Template>
  <TotalTime>1028</TotalTime>
  <Words>1153</Words>
  <Application>Microsoft Office PowerPoint</Application>
  <PresentationFormat>Widescreen</PresentationFormat>
  <Paragraphs>101</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MS Shell Dlg 2</vt:lpstr>
      <vt:lpstr>Wingdings</vt:lpstr>
      <vt:lpstr>Wingdings 3</vt:lpstr>
      <vt:lpstr>Madison</vt:lpstr>
      <vt:lpstr>No Place for Hate</vt:lpstr>
      <vt:lpstr>Anti-Defamation League  Who are we?</vt:lpstr>
      <vt:lpstr>Ant-Defamation League</vt:lpstr>
      <vt:lpstr>Anti-Defamation League</vt:lpstr>
      <vt:lpstr>ADL: Fighting Hate Building a Better World Video</vt:lpstr>
      <vt:lpstr>ADL’s No Place for Hate®</vt:lpstr>
      <vt:lpstr>ADL’s No Place for Hate®</vt:lpstr>
      <vt:lpstr>ADL’s No Place for Hate®</vt:lpstr>
      <vt:lpstr>PowerPoint Presentation</vt:lpstr>
      <vt:lpstr>No Place For Hate: Bullying Awareness</vt:lpstr>
      <vt:lpstr>Bullying Defined</vt:lpstr>
      <vt:lpstr>Bullying Defined</vt:lpstr>
      <vt:lpstr>Bullying Defined</vt:lpstr>
      <vt:lpstr>ADL’s No Place for Hate®</vt:lpstr>
      <vt:lpstr>Discussion Questions</vt:lpstr>
      <vt:lpstr>That’s Not Funny Bullying Awareness Activity</vt:lpstr>
      <vt:lpstr>No Place for Hate</vt:lpstr>
      <vt:lpstr>Be An Ally: Six Simple Ways </vt:lpstr>
      <vt:lpstr>Be An Ally: Six Simple Ways </vt:lpstr>
      <vt:lpstr>Be An Ally: Six Simple Ways </vt:lpstr>
      <vt:lpstr>Be An Ally: Six Simple Ways </vt:lpstr>
      <vt:lpstr>Be An Ally: Six Simple Ways </vt:lpstr>
      <vt:lpstr>Be An Ally: Six Simple Ways</vt:lpstr>
      <vt:lpstr>Be An Ally: Six Simple Ways </vt:lpstr>
      <vt:lpstr>That’s Not Funny</vt:lpstr>
      <vt:lpstr>Discussion Questions</vt:lpstr>
      <vt:lpstr> Are You Ready to be an Ally?</vt:lpstr>
    </vt:vector>
  </TitlesOfParts>
  <Company>Fort Bend ISD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Place for Hate</dc:title>
  <dc:creator>Kelly, Tracy</dc:creator>
  <cp:lastModifiedBy>Kelly, Tracy</cp:lastModifiedBy>
  <cp:revision>38</cp:revision>
  <dcterms:created xsi:type="dcterms:W3CDTF">2017-10-21T23:01:45Z</dcterms:created>
  <dcterms:modified xsi:type="dcterms:W3CDTF">2017-10-22T16:10:51Z</dcterms:modified>
</cp:coreProperties>
</file>